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372" r:id="rId3"/>
    <p:sldId id="261" r:id="rId4"/>
    <p:sldId id="267" r:id="rId5"/>
    <p:sldId id="1142" r:id="rId6"/>
    <p:sldId id="1263" r:id="rId7"/>
    <p:sldId id="1136" r:id="rId8"/>
    <p:sldId id="1262" r:id="rId9"/>
    <p:sldId id="1261" r:id="rId10"/>
    <p:sldId id="1256" r:id="rId11"/>
    <p:sldId id="1265" r:id="rId12"/>
    <p:sldId id="1259" r:id="rId13"/>
    <p:sldId id="1252" r:id="rId14"/>
    <p:sldId id="302" r:id="rId15"/>
    <p:sldId id="27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1"/>
            <p14:sldId id="267"/>
          </p14:sldIdLst>
        </p14:section>
        <p14:section name="需求列表" id="{DE023DAD-9EED-426D-8EB3-17248E4D00C3}">
          <p14:sldIdLst>
            <p14:sldId id="1142"/>
            <p14:sldId id="1263"/>
            <p14:sldId id="1136"/>
            <p14:sldId id="1262"/>
            <p14:sldId id="1261"/>
          </p14:sldIdLst>
        </p14:section>
        <p14:section name="系統分析" id="{9A21F2E2-4FC0-4A62-9703-93430BA9593A}">
          <p14:sldIdLst>
            <p14:sldId id="1256"/>
          </p14:sldIdLst>
        </p14:section>
        <p14:section name="專案架構" id="{1EBCE073-09FA-4CD3-BDCF-56A4EDB986FF}">
          <p14:sldIdLst/>
        </p14:section>
        <p14:section name="成果展示(yyyy/mm/dd)" id="{70DC3051-68F9-4DEC-9A31-AFAFBB0B0227}">
          <p14:sldIdLst>
            <p14:sldId id="1265"/>
            <p14:sldId id="1259"/>
          </p14:sldIdLst>
        </p14:section>
        <p14:section name="問題紀錄" id="{E54951B3-F25C-472E-B15E-EA7E37F6D2ED}">
          <p14:sldIdLst>
            <p14:sldId id="1252"/>
            <p14:sldId id="30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2A28C8-E384-6EEA-9A7D-44B98BB90519}" v="924" dt="2025-01-22T07:35:28.619"/>
    <p1510:client id="{78D1C561-1F0E-5CB8-7F68-4005CA3DC68F}" v="290" dt="2025-01-24T05:54:37.601"/>
    <p1510:client id="{9A32BF22-1662-BADA-5715-908A7B9D77D6}" v="26" dt="2025-01-24T06:15:00.580"/>
    <p1510:client id="{B0EB9321-BE81-6565-032D-8D3EA233C1BB}" v="205" dt="2025-01-23T09:30:49.569"/>
    <p1510:client id="{C2F99FF9-908E-EF56-7C72-450F5527E5BD}" v="28" dt="2025-01-22T08:14:23.211"/>
    <p1510:client id="{EE702445-7469-6BB2-9096-4240CEB1BF11}" v="91" dt="2025-01-23T09:49:52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2025/1/23</a:t>
            </a:fld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52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882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377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search?q=vhdl+lfsr+%E6%95%99%E5%AD%B8&amp;form=ANNTH1&amp;refig=5e9f72770ea64cf3a9fe0de8f7b88f95&amp;pc=HCTS&amp;pqlth=0&amp;assgl=12&amp;sgcn=vhdl+lfsr+%E6%95%99%E5%AD%B8&amp;qs=HS&amp;smvpcn=0&amp;swbcn=10&amp;sctcn=0&amp;sc=10-0&amp;sp=4&amp;ghc=0&amp;cvid=5e9f72770ea64cf3a9fe0de8f7b88f95&amp;clckatsg=1&amp;hsmssg=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yangmie520/counter_0-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/>
              <a:t>進度報告</a:t>
            </a:r>
            <a:br>
              <a:rPr lang="en-US" altLang="zh-TW" sz="4000" b="0"/>
            </a:br>
            <a:r>
              <a:rPr lang="en-US" altLang="zh-TW" sz="5300" b="0"/>
              <a:t>FPGA</a:t>
            </a:r>
            <a:r>
              <a:rPr lang="zh-TW" altLang="en-US" sz="5300" b="0"/>
              <a:t>專案練習</a:t>
            </a:r>
            <a:endParaRPr lang="zh-TW" altLang="en-US" sz="4000" b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pPr algn="l"/>
            <a:r>
              <a:rPr lang="zh-TW" altLang="en-US"/>
              <a:t>負  責  人：楊晉維</a:t>
            </a:r>
            <a:endParaRPr lang="en-US" altLang="zh-TW"/>
          </a:p>
          <a:p>
            <a:r>
              <a:rPr lang="zh-TW" altLang="en-US"/>
              <a:t>目前成員：楊晉維</a:t>
            </a:r>
            <a:endParaRPr lang="en-US" altLang="zh-TW"/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報告日期：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2025/1/24</a:t>
            </a:r>
            <a:endParaRPr lang="en-US" altLang="zh-TW" dirty="0">
              <a:cs typeface="Times New Roman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開始日期：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2025/1/23</a:t>
            </a:r>
            <a:endParaRPr lang="en-US" altLang="zh-TW" dirty="0">
              <a:cs typeface="Times New Roman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結束日期：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2025/1/24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系統分析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 時序圖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 descr="一張含有 文字, 數字, 圖表, 平行 的圖片&#10;&#10;AI 產生的內容可能不正確。">
            <a:extLst>
              <a:ext uri="{FF2B5EF4-FFF2-40B4-BE49-F238E27FC236}">
                <a16:creationId xmlns:a16="http://schemas.microsoft.com/office/drawing/2014/main" id="{F44FA2AE-D975-0AD7-62C1-ED353564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28" y="1179650"/>
            <a:ext cx="6169302" cy="50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>
                <a:latin typeface="Times New Roman"/>
                <a:ea typeface="標楷體"/>
                <a:cs typeface="Times New Roman"/>
              </a:rPr>
              <a:t>成果展示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zh-TW" altLang="en-US" sz="32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週進度項目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2025/1/24)</a:t>
            </a:r>
            <a:endParaRPr lang="en-US" altLang="zh-TW" sz="3200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D3F2EB-513E-320B-9AF2-7273328B0E91}"/>
              </a:ext>
            </a:extLst>
          </p:cNvPr>
          <p:cNvSpPr txBox="1"/>
          <p:nvPr/>
        </p:nvSpPr>
        <p:spPr>
          <a:xfrm>
            <a:off x="2523908" y="135602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黃線處為發球</a:t>
            </a:r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B92249-E0EE-4ED9-E93C-EEF41CB0931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/>
              <a:t>黃線處為發球</a:t>
            </a:r>
            <a:r>
              <a:rPr lang="zh-TW">
                <a:cs typeface="Calibri"/>
              </a:rPr>
              <a:t>​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6B300F0-6345-F25F-ECFF-7C515F11DC5C}"/>
              </a:ext>
            </a:extLst>
          </p:cNvPr>
          <p:cNvSpPr txBox="1"/>
          <p:nvPr/>
        </p:nvSpPr>
        <p:spPr>
          <a:xfrm>
            <a:off x="8249205" y="118096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紅線處把球打回去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AEE35B-1503-66CB-191F-F553E33257C0}"/>
              </a:ext>
            </a:extLst>
          </p:cNvPr>
          <p:cNvSpPr txBox="1"/>
          <p:nvPr/>
        </p:nvSpPr>
        <p:spPr>
          <a:xfrm>
            <a:off x="5098232" y="135602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OLED為球的位移</a:t>
            </a:r>
            <a:endParaRPr lang="zh-TW" altLang="en-US"/>
          </a:p>
        </p:txBody>
      </p:sp>
      <p:pic>
        <p:nvPicPr>
          <p:cNvPr id="5" name="內容版面配置區 4" descr="一張含有 螢幕擷取畫面, 文字, 陳列 的圖片&#10;&#10;AI 產生的內容可能不正確。">
            <a:extLst>
              <a:ext uri="{FF2B5EF4-FFF2-40B4-BE49-F238E27FC236}">
                <a16:creationId xmlns:a16="http://schemas.microsoft.com/office/drawing/2014/main" id="{13180C4D-A604-BE84-BEA7-8302E8A7E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7903" y="1991721"/>
            <a:ext cx="10515600" cy="4261224"/>
          </a:xfr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0662CBB-5311-908E-D031-72BC1A2F5CC4}"/>
              </a:ext>
            </a:extLst>
          </p:cNvPr>
          <p:cNvCxnSpPr>
            <a:cxnSpLocks/>
          </p:cNvCxnSpPr>
          <p:nvPr/>
        </p:nvCxnSpPr>
        <p:spPr>
          <a:xfrm>
            <a:off x="9947891" y="1717072"/>
            <a:ext cx="3718" cy="1166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69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>
                <a:latin typeface="Times New Roman"/>
                <a:ea typeface="標楷體"/>
                <a:cs typeface="Times New Roman"/>
              </a:rPr>
              <a:t>成果展示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zh-TW" altLang="en-US" sz="32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週進度項目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2025/1/24)</a:t>
            </a:r>
            <a:endParaRPr lang="en-US" altLang="zh-TW" sz="3200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E17C4E6-DEDD-3C38-6661-4F24C62F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43510" indent="-143510"/>
            <a:endParaRPr lang="zh-TW" altLang="en-US" dirty="0">
              <a:cs typeface="Times New Roman"/>
            </a:endParaRPr>
          </a:p>
        </p:txBody>
      </p:sp>
      <p:pic>
        <p:nvPicPr>
          <p:cNvPr id="2" name="PXL_20250123_085803038.TS">
            <a:hlinkClick r:id="" action="ppaction://media"/>
            <a:extLst>
              <a:ext uri="{FF2B5EF4-FFF2-40B4-BE49-F238E27FC236}">
                <a16:creationId xmlns:a16="http://schemas.microsoft.com/office/drawing/2014/main" id="{0BF6AB59-558A-4308-CCEA-A3E942DD93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4295" y="1215887"/>
            <a:ext cx="4916282" cy="50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問題記錄 </a:t>
            </a:r>
            <a:r>
              <a:rPr lang="en-US" altLang="zh-TW"/>
              <a:t>(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</a:rPr>
              <a:t>系統環境問題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F1321C-50F9-10F9-BBA0-8296B2A5985C}"/>
              </a:ext>
            </a:extLst>
          </p:cNvPr>
          <p:cNvSpPr txBox="1"/>
          <p:nvPr/>
        </p:nvSpPr>
        <p:spPr>
          <a:xfrm>
            <a:off x="1056929" y="1272369"/>
            <a:ext cx="3195982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r>
              <a:rPr lang="en-US" sz="2000">
                <a:latin typeface="Times New Roman"/>
                <a:ea typeface="新細明體"/>
                <a:cs typeface="Times New Roman"/>
              </a:rPr>
              <a:t>Q1</a:t>
            </a:r>
            <a:r>
              <a:rPr lang="zh-TW" sz="2000">
                <a:latin typeface="Times New Roman"/>
                <a:ea typeface="新細明體"/>
                <a:cs typeface="Times New Roman"/>
              </a:rPr>
              <a:t>：</a:t>
            </a:r>
            <a:r>
              <a:rPr lang="en-US" sz="2000">
                <a:latin typeface="Times New Roman"/>
                <a:ea typeface="新細明體"/>
                <a:cs typeface="Times New Roman"/>
              </a:rPr>
              <a:t>vivado</a:t>
            </a:r>
            <a:r>
              <a:rPr lang="zh-TW" sz="2000">
                <a:latin typeface="Times New Roman"/>
                <a:ea typeface="新細明體"/>
                <a:cs typeface="Times New Roman"/>
              </a:rPr>
              <a:t>編譯時一直出現軟體的錯誤</a:t>
            </a:r>
            <a:br>
              <a:rPr lang="zh-TW" sz="2000" dirty="0">
                <a:latin typeface="Times New Roman"/>
                <a:ea typeface="新細明體"/>
                <a:cs typeface="Times New Roman"/>
              </a:rPr>
            </a:br>
            <a:r>
              <a:rPr lang="zh-TW" sz="2000">
                <a:latin typeface="Times New Roman"/>
                <a:ea typeface="新細明體"/>
                <a:cs typeface="Times New Roman"/>
              </a:rPr>
              <a:t>A1：換成使用</a:t>
            </a:r>
            <a:r>
              <a:rPr lang="en-US" sz="2000" dirty="0" err="1">
                <a:latin typeface="Times New Roman"/>
                <a:ea typeface="新細明體"/>
                <a:cs typeface="Times New Roman"/>
              </a:rPr>
              <a:t>quartus</a:t>
            </a:r>
            <a:r>
              <a:rPr lang="en-US" sz="2000" dirty="0">
                <a:latin typeface="Times New Roman"/>
                <a:ea typeface="新細明體"/>
                <a:cs typeface="Times New Roman"/>
              </a:rPr>
              <a:t> (11/21)</a:t>
            </a: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endParaRPr lang="en-US" altLang="zh-TW" sz="2000" dirty="0">
              <a:latin typeface="Times New Roman"/>
              <a:ea typeface="新細明體"/>
              <a:cs typeface="Times New Roman"/>
            </a:endParaRP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r>
              <a:rPr lang="zh-TW" altLang="en-US" sz="2000">
                <a:latin typeface="Times New Roman"/>
                <a:ea typeface="新細明體"/>
                <a:cs typeface="Times New Roman"/>
              </a:rPr>
              <a:t>無</a:t>
            </a:r>
            <a:r>
              <a:rPr lang="en-US" altLang="zh-TW" sz="2000">
                <a:latin typeface="Times New Roman"/>
                <a:ea typeface="新細明體"/>
                <a:cs typeface="Times New Roman"/>
              </a:rPr>
              <a:t> (12/12)</a:t>
            </a: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endParaRPr lang="en-US" altLang="zh-TW" sz="2000" dirty="0">
              <a:latin typeface="Times New Roman"/>
              <a:ea typeface="新細明體"/>
              <a:cs typeface="Times New Roman"/>
            </a:endParaRP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r>
              <a:rPr lang="zh-TW" altLang="en-US" sz="2000">
                <a:latin typeface="Times New Roman"/>
                <a:ea typeface="新細明體"/>
                <a:cs typeface="Times New Roman"/>
              </a:rPr>
              <a:t>更換回</a:t>
            </a:r>
            <a:r>
              <a:rPr lang="en-US" altLang="zh-TW" sz="2000">
                <a:latin typeface="Times New Roman"/>
                <a:ea typeface="新細明體"/>
                <a:cs typeface="Times New Roman"/>
              </a:rPr>
              <a:t>vivado(12/25)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08693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3510" indent="-143510"/>
            <a:endParaRPr lang="en-US" altLang="zh-TW" sz="2000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sz="120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問題記錄 </a:t>
            </a:r>
            <a:r>
              <a:rPr lang="en-US" altLang="zh-TW"/>
              <a:t>(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38BB44-13AD-5B6F-1546-188D2029415D}"/>
              </a:ext>
            </a:extLst>
          </p:cNvPr>
          <p:cNvSpPr txBox="1"/>
          <p:nvPr/>
        </p:nvSpPr>
        <p:spPr>
          <a:xfrm>
            <a:off x="836221" y="120061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打程式時語法上有問題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73931"/>
            <a:ext cx="10515600" cy="5037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/>
                <a:ea typeface="標楷體"/>
                <a:cs typeface="Times New Roman"/>
                <a:hlinkClick r:id="rId2"/>
              </a:rPr>
              <a:t>bing.com/ck/a?!&amp;&amp;p=a075fbe631dcc4e5ef98263b69cb4fcc91f51e39ec78cb57f0ecdb8bf873662fJmltdHM9MTczNzU5MDQwMA&amp;ptn=3&amp;ver=2&amp;hsh=4&amp;fclid=0bbc5c74-a1ab-6d4a-11bf-4975a0d66c06&amp;psq=vhdl+lfsr+教學&amp;u=a1aHR0cHM6Ly9ibG9nLmNzZG4ubmV0L2RpYW9qaWFuZ3h1ZS9hcnRpY2xlL2RldGFpbHMvMTM0MDk3ODg4&amp;ntb=1</a:t>
            </a:r>
            <a:r>
              <a:rPr lang="en-US" sz="2400" dirty="0">
                <a:latin typeface="Times New Roman"/>
                <a:ea typeface="標楷體"/>
                <a:cs typeface="Times New Roman"/>
              </a:rPr>
              <a:t>  LFSR</a:t>
            </a:r>
            <a:r>
              <a:rPr lang="zh-TW" altLang="en-US" sz="2400">
                <a:latin typeface="Times New Roman"/>
                <a:ea typeface="標楷體"/>
                <a:cs typeface="Times New Roman"/>
              </a:rPr>
              <a:t>教學</a:t>
            </a:r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控管記錄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-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Git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AA3000-7C6B-B7B9-B390-78B8F5EACE34}"/>
              </a:ext>
            </a:extLst>
          </p:cNvPr>
          <p:cNvSpPr txBox="1"/>
          <p:nvPr/>
        </p:nvSpPr>
        <p:spPr>
          <a:xfrm>
            <a:off x="1248696" y="1219200"/>
            <a:ext cx="279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yangmie520/counter_0-9: 1</a:t>
            </a:r>
            <a:endParaRPr lang="zh-TW" altLang="en-US"/>
          </a:p>
        </p:txBody>
      </p:sp>
      <p:pic>
        <p:nvPicPr>
          <p:cNvPr id="2" name="圖片 1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D394F470-357B-AE54-C7A0-38743F50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52" y="2395318"/>
            <a:ext cx="11341653" cy="38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lvl="1" indent="-285750"/>
            <a:r>
              <a:rPr lang="zh-TW" altLang="en-US" sz="1800">
                <a:latin typeface="Times New Roman"/>
                <a:ea typeface="標楷體"/>
                <a:cs typeface="Times New Roman"/>
              </a:rPr>
              <a:t>第六題 :變速球</a:t>
            </a:r>
            <a:endParaRPr 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/>
              <a:t>進度統整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6670EFA-88DD-465E-A9EB-C7F2570FBCC6}"/>
              </a:ext>
            </a:extLst>
          </p:cNvPr>
          <p:cNvGrpSpPr/>
          <p:nvPr/>
        </p:nvGrpSpPr>
        <p:grpSpPr>
          <a:xfrm>
            <a:off x="-1104181" y="1085125"/>
            <a:ext cx="12457981" cy="5154501"/>
            <a:chOff x="-1104181" y="1085125"/>
            <a:chExt cx="12457981" cy="5154501"/>
          </a:xfrm>
        </p:grpSpPr>
        <p:sp>
          <p:nvSpPr>
            <p:cNvPr id="4" name="內容版面配置區 1">
              <a:extLst>
                <a:ext uri="{FF2B5EF4-FFF2-40B4-BE49-F238E27FC236}">
                  <a16:creationId xmlns:a16="http://schemas.microsoft.com/office/drawing/2014/main" id="{A378B30B-4458-4F5F-A010-843A622DFC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201850"/>
              <a:ext cx="10515600" cy="5037776"/>
            </a:xfrm>
            <a:prstGeom prst="rect">
              <a:avLst/>
            </a:prstGeom>
          </p:spPr>
          <p:txBody>
            <a:bodyPr vert="horz" lIns="91440" tIns="45720" rIns="91440" bIns="45720" numCol="2" rtlCol="0" anchor="t">
              <a:normAutofit/>
            </a:bodyPr>
            <a:lstStyle>
              <a:lvl1pPr marL="144000" indent="-1440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1pPr>
              <a:lvl2pPr marL="6858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2pPr>
              <a:lvl3pPr marL="11430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3pPr>
              <a:lvl4pPr marL="16002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4pPr>
              <a:lvl5pPr marL="20574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/>
                <a:t>十一月：</a:t>
              </a:r>
              <a:endParaRPr lang="en-US" altLang="zh-TW" b="1"/>
            </a:p>
            <a:p>
              <a:pPr marL="143510" lvl="1" indent="-143510"/>
              <a:r>
                <a:rPr lang="en-US" altLang="zh-TW" b="1" dirty="0">
                  <a:latin typeface="Times New Roman"/>
                  <a:ea typeface="標楷體"/>
                  <a:cs typeface="Times New Roman"/>
                </a:rPr>
                <a:t>2024/11/13~2024/11/21</a:t>
              </a:r>
              <a:r>
                <a:rPr lang="zh-TW" altLang="en-US" b="1">
                  <a:latin typeface="Times New Roman"/>
                  <a:ea typeface="標楷體"/>
                  <a:cs typeface="Times New Roman"/>
                </a:rPr>
                <a:t>：</a:t>
              </a:r>
              <a:endParaRPr lang="en-US" altLang="zh-TW" b="1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第一題 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計數器 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0~9~0</a:t>
              </a:r>
            </a:p>
            <a:p>
              <a:pPr marL="285750" lvl="1" indent="-285750"/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第二題 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兩個計數器 上下限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,</a:t>
              </a:r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上數下數都可控制</a:t>
              </a:r>
              <a:endParaRPr lang="en-US" altLang="zh-TW" sz="1600">
                <a:latin typeface="Times New Roman"/>
                <a:ea typeface="標楷體"/>
                <a:cs typeface="Times New Roman"/>
              </a:endParaRPr>
            </a:p>
            <a:p>
              <a:pPr marL="0" lvl="1" indent="0">
                <a:buNone/>
              </a:pPr>
              <a:r>
                <a:rPr lang="zh-TW" altLang="en-US">
                  <a:latin typeface="Times New Roman"/>
                  <a:ea typeface="標楷體"/>
                  <a:cs typeface="Times New Roman"/>
                </a:rPr>
                <a:t>十二月:</a:t>
              </a:r>
              <a:endParaRPr lang="zh-TW" altLang="en-US">
                <a:cs typeface="Times New Roman"/>
              </a:endParaRPr>
            </a:p>
            <a:p>
              <a:pPr marL="285750" lvl="1" indent="-285750"/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2024/12/01~2024/12/12:</a:t>
              </a:r>
              <a:endParaRPr lang="en-US" altLang="zh-TW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  </a:t>
              </a:r>
              <a:r>
                <a:rPr lang="en-US" altLang="zh-TW" dirty="0" err="1">
                  <a:latin typeface="Times New Roman"/>
                  <a:ea typeface="標楷體"/>
                  <a:cs typeface="Times New Roman"/>
                </a:rPr>
                <a:t>第三題:fsm上下數</a:t>
              </a:r>
              <a:endParaRPr lang="en-US" altLang="zh-TW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2024/12/13~2024/12/25</a:t>
              </a:r>
              <a:endParaRPr lang="en-US" altLang="zh-TW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zh-TW" sz="1800">
                  <a:latin typeface="Times New Roman"/>
                  <a:ea typeface="標楷體"/>
                  <a:cs typeface="Times New Roman"/>
                </a:rPr>
                <a:t>第四題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sz="1800">
                  <a:latin typeface="Times New Roman"/>
                  <a:ea typeface="標楷體"/>
                  <a:cs typeface="Times New Roman"/>
                </a:rPr>
                <a:t>用</a:t>
              </a:r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pwm</a:t>
              </a:r>
              <a:r>
                <a:rPr lang="zh-TW" sz="1800">
                  <a:latin typeface="Times New Roman"/>
                  <a:ea typeface="標楷體"/>
                  <a:cs typeface="Times New Roman"/>
                </a:rPr>
                <a:t>控制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FSM</a:t>
              </a:r>
              <a:r>
                <a:rPr lang="zh-TW" sz="1800">
                  <a:latin typeface="Times New Roman"/>
                  <a:ea typeface="標楷體"/>
                  <a:cs typeface="Times New Roman"/>
                </a:rPr>
                <a:t>及亮度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(未)</a:t>
              </a:r>
              <a:endParaRPr lang="en-US" dirty="0">
                <a:latin typeface="Times New Roman"/>
                <a:cs typeface="Times New Roman"/>
              </a:endParaRPr>
            </a:p>
            <a:p>
              <a:pPr marL="285750" lvl="1" indent="-285750"/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一月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:</a:t>
              </a:r>
              <a:endParaRPr lang="en-US" altLang="zh-TW" sz="1800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2025/1/13~2025/1/17:</a:t>
              </a:r>
              <a:endParaRPr lang="en-US" altLang="zh-TW" sz="1800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第四題</a:t>
              </a:r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用</a:t>
              </a:r>
              <a:r>
                <a:rPr lang="en-US" sz="1800" dirty="0" err="1">
                  <a:latin typeface="Times New Roman"/>
                  <a:ea typeface="標楷體"/>
                  <a:cs typeface="Times New Roman"/>
                </a:rPr>
                <a:t>pwm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控制</a:t>
              </a:r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FSM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及亮度</a:t>
              </a:r>
              <a:endParaRPr lang="en-US" altLang="zh-TW" sz="1800" dirty="0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zh-TW" sz="1800">
                  <a:cs typeface="Times New Roman" panose="02020603050405020304" pitchFamily="18" charset="0"/>
                </a:rPr>
                <a:t>第一二三題的燒錄</a:t>
              </a:r>
            </a:p>
            <a:p>
              <a:pPr marL="285750" lvl="1" indent="-285750"/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2025/1/20/~2025/1/22:</a:t>
              </a:r>
              <a:endParaRPr lang="zh-TW" sz="1800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第五題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 : </a:t>
              </a:r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乒乓球</a:t>
              </a:r>
              <a:endParaRPr lang="en-US" altLang="zh-TW" sz="1800" dirty="0" err="1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2025/1/23/~2025/1/24:</a:t>
              </a:r>
              <a:endParaRPr lang="zh-TW" altLang="en-US" sz="1800" dirty="0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第六題</a:t>
              </a:r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 : 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變速球</a:t>
              </a:r>
              <a:endParaRPr lang="zh-TW" altLang="en-US" sz="1800">
                <a:cs typeface="Times New Roman" panose="02020603050405020304" pitchFamily="18" charset="0"/>
              </a:endParaRPr>
            </a:p>
            <a:p>
              <a:pPr marL="285750" lvl="1" indent="-285750"/>
              <a:endParaRPr lang="zh-TW" altLang="en-US" sz="1800" dirty="0">
                <a:cs typeface="Times New Roman" panose="02020603050405020304" pitchFamily="18" charset="0"/>
              </a:endParaRPr>
            </a:p>
            <a:p>
              <a:pPr marL="0" lvl="1" indent="0">
                <a:buNone/>
              </a:pPr>
              <a:endParaRPr lang="en-US" altLang="zh-TW">
                <a:cs typeface="Times New Roman" panose="02020603050405020304" pitchFamily="18" charset="0"/>
              </a:endParaRPr>
            </a:p>
            <a:p>
              <a:pPr marL="143510" indent="-143510"/>
              <a:endParaRPr lang="en-US" altLang="zh-TW"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EAF975-E01C-455F-8423-51E186B8CE08}"/>
                </a:ext>
              </a:extLst>
            </p:cNvPr>
            <p:cNvSpPr/>
            <p:nvPr/>
          </p:nvSpPr>
          <p:spPr>
            <a:xfrm>
              <a:off x="44569" y="1085125"/>
              <a:ext cx="8195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DF2111-ADA6-4350-938F-5A1D723CA48D}"/>
                </a:ext>
              </a:extLst>
            </p:cNvPr>
            <p:cNvSpPr/>
            <p:nvPr/>
          </p:nvSpPr>
          <p:spPr>
            <a:xfrm>
              <a:off x="-577970" y="1436137"/>
              <a:ext cx="14420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8D39E99-F47F-4517-BED2-8C8718E79E4A}"/>
                </a:ext>
              </a:extLst>
            </p:cNvPr>
            <p:cNvSpPr/>
            <p:nvPr/>
          </p:nvSpPr>
          <p:spPr>
            <a:xfrm>
              <a:off x="-1104181" y="1994778"/>
              <a:ext cx="19941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000" dirty="0" err="1">
                <a:latin typeface="Times New Roman"/>
                <a:ea typeface="標楷體"/>
                <a:cs typeface="Times New Roman"/>
              </a:rPr>
              <a:t>Vivado</a:t>
            </a: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 2018.3</a:t>
            </a:r>
            <a:endParaRPr lang="en-US" altLang="zh-TW" sz="2000" dirty="0" err="1">
              <a:cs typeface="Times New Roman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Ppt</a:t>
            </a:r>
            <a:endParaRPr lang="en-US" altLang="zh-TW" sz="2000" dirty="0">
              <a:cs typeface="Times New Roman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Times New Roman"/>
                <a:ea typeface="標楷體"/>
                <a:cs typeface="Times New Roman"/>
              </a:rPr>
              <a:t>Github</a:t>
            </a:r>
            <a:endParaRPr lang="en-US" altLang="zh-TW" sz="2000" dirty="0" err="1">
              <a:cs typeface="Times New Roman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Draw.io</a:t>
            </a:r>
            <a:endParaRPr lang="en-US" altLang="zh-TW" sz="2000" dirty="0">
              <a:cs typeface="Times New Roman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latin typeface="Times New Roman"/>
                <a:ea typeface="標楷體"/>
                <a:cs typeface="Times New Roman"/>
              </a:rPr>
              <a:t>需求列表 </a:t>
            </a:r>
            <a:r>
              <a:rPr lang="en-US" altLang="zh-TW" sz="3600" dirty="0">
                <a:latin typeface="Times New Roman"/>
                <a:ea typeface="標楷體"/>
                <a:cs typeface="Times New Roman"/>
              </a:rPr>
              <a:t>– </a:t>
            </a:r>
            <a:r>
              <a:rPr lang="zh-TW" altLang="en-US" sz="3600">
                <a:latin typeface="Times New Roman"/>
                <a:ea typeface="標楷體"/>
                <a:cs typeface="Times New Roman"/>
              </a:rPr>
              <a:t>軟體需求 </a:t>
            </a:r>
            <a:r>
              <a:rPr lang="en-US" altLang="zh-TW" sz="36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2025/1/17</a:t>
            </a:r>
            <a:r>
              <a:rPr lang="zh-TW" altLang="en-US" sz="36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sz="3600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sz="3600" dirty="0">
              <a:latin typeface="Times New Roman"/>
              <a:ea typeface="標楷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Times New Roman"/>
                <a:ea typeface="標楷體"/>
                <a:cs typeface="Times New Roman"/>
              </a:rPr>
              <a:t>架構圖</a:t>
            </a:r>
            <a:r>
              <a:rPr lang="en-US" altLang="zh-TW" sz="40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 sz="40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sz="40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)</a:t>
            </a:r>
            <a:endParaRPr lang="zh-TW" altLang="zh-TW" sz="4000" dirty="0">
              <a:solidFill>
                <a:srgbClr val="000000"/>
              </a:solidFill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 descr="一張含有 文字, 圖表, 行, 平行 的圖片&#10;&#10;AI 產生的內容可能不正確。">
            <a:extLst>
              <a:ext uri="{FF2B5EF4-FFF2-40B4-BE49-F238E27FC236}">
                <a16:creationId xmlns:a16="http://schemas.microsoft.com/office/drawing/2014/main" id="{EC6F9824-0FCF-D5EF-1D68-46911DEA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47" y="1177236"/>
            <a:ext cx="8920706" cy="50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Times New Roman"/>
                <a:ea typeface="標楷體"/>
                <a:cs typeface="Times New Roman"/>
              </a:rPr>
              <a:t>breakdown </a:t>
            </a:r>
            <a:r>
              <a:rPr lang="en-US" altLang="zh-TW" sz="40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 sz="40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sz="40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)</a:t>
            </a:r>
            <a:endParaRPr lang="zh-TW" altLang="zh-TW" sz="4000" dirty="0">
              <a:solidFill>
                <a:srgbClr val="000000"/>
              </a:solidFill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5AA58A-6A97-934E-A36F-E615480D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15" y="2915037"/>
            <a:ext cx="10523065" cy="33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A1D1-9F11-A9F7-CDAC-84A14E37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0759214-609D-3C89-BE4B-65F19AD0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系統分析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 AOV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6A409C-7C62-573C-F134-9C34C22F7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18786"/>
              </p:ext>
            </p:extLst>
          </p:nvPr>
        </p:nvGraphicFramePr>
        <p:xfrm>
          <a:off x="823783" y="3315729"/>
          <a:ext cx="10088129" cy="296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875">
                  <a:extLst>
                    <a:ext uri="{9D8B030D-6E8A-4147-A177-3AD203B41FA5}">
                      <a16:colId xmlns:a16="http://schemas.microsoft.com/office/drawing/2014/main" val="3318619399"/>
                    </a:ext>
                  </a:extLst>
                </a:gridCol>
                <a:gridCol w="1223894">
                  <a:extLst>
                    <a:ext uri="{9D8B030D-6E8A-4147-A177-3AD203B41FA5}">
                      <a16:colId xmlns:a16="http://schemas.microsoft.com/office/drawing/2014/main" val="1955857294"/>
                    </a:ext>
                  </a:extLst>
                </a:gridCol>
                <a:gridCol w="1288993">
                  <a:extLst>
                    <a:ext uri="{9D8B030D-6E8A-4147-A177-3AD203B41FA5}">
                      <a16:colId xmlns:a16="http://schemas.microsoft.com/office/drawing/2014/main" val="2967961427"/>
                    </a:ext>
                  </a:extLst>
                </a:gridCol>
                <a:gridCol w="1249936">
                  <a:extLst>
                    <a:ext uri="{9D8B030D-6E8A-4147-A177-3AD203B41FA5}">
                      <a16:colId xmlns:a16="http://schemas.microsoft.com/office/drawing/2014/main" val="2324632542"/>
                    </a:ext>
                  </a:extLst>
                </a:gridCol>
                <a:gridCol w="3433075">
                  <a:extLst>
                    <a:ext uri="{9D8B030D-6E8A-4147-A177-3AD203B41FA5}">
                      <a16:colId xmlns:a16="http://schemas.microsoft.com/office/drawing/2014/main" val="1674967747"/>
                    </a:ext>
                  </a:extLst>
                </a:gridCol>
                <a:gridCol w="1681356">
                  <a:extLst>
                    <a:ext uri="{9D8B030D-6E8A-4147-A177-3AD203B41FA5}">
                      <a16:colId xmlns:a16="http://schemas.microsoft.com/office/drawing/2014/main" val="3797400266"/>
                    </a:ext>
                  </a:extLst>
                </a:gridCol>
              </a:tblGrid>
              <a:tr h="5143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名稱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代號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predecessor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duration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詳細功能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輸入輸出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282063"/>
                  </a:ext>
                </a:extLst>
              </a:tr>
              <a:tr h="4186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start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state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915870"/>
                  </a:ext>
                </a:extLst>
              </a:tr>
              <a:tr h="10407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左右移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A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start</a:t>
                      </a:r>
                      <a:endParaRPr lang="zh-TW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16clk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800"/>
                        <a:t>不同的</a:t>
                      </a:r>
                      <a:endParaRPr lang="zh-TW" altLang="en-US" sz="1800" dirty="0"/>
                    </a:p>
                    <a:p>
                      <a:pPr lvl="0" algn="ctr">
                        <a:buNone/>
                      </a:pPr>
                      <a:r>
                        <a:rPr lang="zh-TW" altLang="en-US" sz="1800"/>
                        <a:t>Clk ball​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燈往</a:t>
                      </a:r>
                      <a:r>
                        <a:rPr lang="zh-TW" altLang="en-US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左</a:t>
                      </a: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右邊移動</a:t>
                      </a:r>
                      <a:endParaRPr lang="zh-TW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i_bl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i_br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, </a:t>
                      </a:r>
                      <a:endParaRPr lang="zh-TW" alt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State 1,2: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in     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o_led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: out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59586"/>
                  </a:ext>
                </a:extLst>
              </a:tr>
              <a:tr h="7177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得分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B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A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1clk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800"/>
                        <a:t>clk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左/右邊加一分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state 3,4: in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zh-TW" altLang="en-US" dirty="0"/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o_led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: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out</a:t>
                      </a:r>
                      <a:endParaRPr lang="zh-TW" sz="18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50569"/>
                  </a:ext>
                </a:extLst>
              </a:tr>
            </a:tbl>
          </a:graphicData>
        </a:graphic>
      </p:graphicFrame>
      <p:pic>
        <p:nvPicPr>
          <p:cNvPr id="7" name="圖片 6" descr="一張含有 行, 圖表, 字型, 圓形 的圖片&#10;&#10;AI 產生的內容可能不正確。">
            <a:extLst>
              <a:ext uri="{FF2B5EF4-FFF2-40B4-BE49-F238E27FC236}">
                <a16:creationId xmlns:a16="http://schemas.microsoft.com/office/drawing/2014/main" id="{0BDE5D5B-29CC-F41D-2170-15450211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81" y="2123174"/>
            <a:ext cx="5648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A1D1-9F11-A9F7-CDAC-84A14E37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0759214-609D-3C89-BE4B-65F19AD0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系統分析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 AOV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6A409C-7C62-573C-F134-9C34C22F7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928577"/>
              </p:ext>
            </p:extLst>
          </p:nvPr>
        </p:nvGraphicFramePr>
        <p:xfrm>
          <a:off x="967945" y="3109785"/>
          <a:ext cx="899731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552">
                  <a:extLst>
                    <a:ext uri="{9D8B030D-6E8A-4147-A177-3AD203B41FA5}">
                      <a16:colId xmlns:a16="http://schemas.microsoft.com/office/drawing/2014/main" val="3318619399"/>
                    </a:ext>
                  </a:extLst>
                </a:gridCol>
                <a:gridCol w="1499552">
                  <a:extLst>
                    <a:ext uri="{9D8B030D-6E8A-4147-A177-3AD203B41FA5}">
                      <a16:colId xmlns:a16="http://schemas.microsoft.com/office/drawing/2014/main" val="1955857294"/>
                    </a:ext>
                  </a:extLst>
                </a:gridCol>
                <a:gridCol w="1499552">
                  <a:extLst>
                    <a:ext uri="{9D8B030D-6E8A-4147-A177-3AD203B41FA5}">
                      <a16:colId xmlns:a16="http://schemas.microsoft.com/office/drawing/2014/main" val="2967961427"/>
                    </a:ext>
                  </a:extLst>
                </a:gridCol>
                <a:gridCol w="1499552">
                  <a:extLst>
                    <a:ext uri="{9D8B030D-6E8A-4147-A177-3AD203B41FA5}">
                      <a16:colId xmlns:a16="http://schemas.microsoft.com/office/drawing/2014/main" val="2324632542"/>
                    </a:ext>
                  </a:extLst>
                </a:gridCol>
                <a:gridCol w="1499552">
                  <a:extLst>
                    <a:ext uri="{9D8B030D-6E8A-4147-A177-3AD203B41FA5}">
                      <a16:colId xmlns:a16="http://schemas.microsoft.com/office/drawing/2014/main" val="1674967747"/>
                    </a:ext>
                  </a:extLst>
                </a:gridCol>
                <a:gridCol w="1499552">
                  <a:extLst>
                    <a:ext uri="{9D8B030D-6E8A-4147-A177-3AD203B41FA5}">
                      <a16:colId xmlns:a16="http://schemas.microsoft.com/office/drawing/2014/main" val="3797400266"/>
                    </a:ext>
                  </a:extLst>
                </a:gridCol>
              </a:tblGrid>
              <a:tr h="37723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名稱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代號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predecessor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duration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詳細功能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輸入輸出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282063"/>
                  </a:ext>
                </a:extLst>
              </a:tr>
              <a:tr h="37723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start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state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915870"/>
                  </a:ext>
                </a:extLst>
              </a:tr>
              <a:tr h="1235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左移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A0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start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8clk</a:t>
                      </a:r>
                    </a:p>
                    <a:p>
                      <a:pPr lvl="0" algn="ctr"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不同的</a:t>
                      </a:r>
                      <a:endParaRPr lang="zh-TW" altLang="en-US"/>
                    </a:p>
                    <a:p>
                      <a:pPr lvl="0" algn="ctr"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clk</a:t>
                      </a:r>
                      <a:r>
                        <a:rPr lang="en-US" altLang="zh-TW" sz="2000" b="0" i="0" u="none" strike="noStrike" noProof="0" dirty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_</a:t>
                      </a: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ball</a:t>
                      </a:r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燈往左邊移動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2000" b="0" i="0" u="none" strike="noStrike" baseline="0" noProof="0" dirty="0" err="1">
                          <a:solidFill>
                            <a:srgbClr val="000000"/>
                          </a:solidFill>
                        </a:rPr>
                        <a:t>o_led</a:t>
                      </a:r>
                      <a:r>
                        <a:rPr lang="zh-TW" sz="2000" b="0" i="0" u="none" strike="noStrike" baseline="0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2000" b="0" i="0" u="none" strike="noStrike" baseline="0" noProof="0" dirty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zh-TW" altLang="en-US" sz="2000" b="0" i="0" u="none" strike="noStrike" baseline="0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2000" b="0" i="0" u="none" strike="noStrike" baseline="0" noProof="0" dirty="0">
                          <a:solidFill>
                            <a:srgbClr val="000000"/>
                          </a:solidFill>
                        </a:rPr>
                        <a:t>out</a:t>
                      </a:r>
                      <a:endParaRPr lang="zh-TW" altLang="en-US" sz="2000" b="0" i="0" u="none" strike="noStrike" baseline="0" noProof="0" dirty="0">
                        <a:solidFill>
                          <a:srgbClr val="000000"/>
                        </a:solidFill>
                        <a:latin typeface="新細明體"/>
                        <a:ea typeface="新細明體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zh-TW" sz="2000" b="0" i="0" u="none" strike="noStrike" baseline="0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r>
                        <a:rPr lang="en-US" sz="2000" b="0" i="0" u="none" strike="noStrike" baseline="0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_br</a:t>
                      </a:r>
                      <a:r>
                        <a:rPr lang="en-US" sz="20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  <a:t>,  </a:t>
                      </a:r>
                      <a:endParaRPr lang="en-US" altLang="zh-TW" sz="2000" b="0" i="0" u="none" strike="noStrike" baseline="0" noProof="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  <a:t>state 1: in </a:t>
                      </a:r>
                      <a:br>
                        <a:rPr lang="en-US" sz="20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zh-TW" altLang="en-US" sz="2000" b="0" i="0" u="none" strike="noStrike" baseline="0" noProof="0" dirty="0">
                          <a:solidFill>
                            <a:srgbClr val="000000"/>
                          </a:solidFill>
                        </a:rPr>
                        <a:t> </a:t>
                      </a:r>
                      <a:endParaRPr lang="en-US" altLang="zh-TW" sz="2000" b="0" i="0" u="none" strike="noStrike" baseline="0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266081"/>
                  </a:ext>
                </a:extLst>
              </a:tr>
              <a:tr h="94960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右移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A1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A0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8clk</a:t>
                      </a:r>
                      <a:endParaRPr lang="zh-TW" altLang="en-US" sz="2000" dirty="0"/>
                    </a:p>
                    <a:p>
                      <a:pPr lvl="0" algn="ctr">
                        <a:buNone/>
                      </a:pPr>
                      <a:r>
                        <a:rPr lang="zh-TW" altLang="en-US" sz="2000"/>
                        <a:t>不同的</a:t>
                      </a:r>
                      <a:endParaRPr lang="zh-TW" altLang="en-US" sz="2000" dirty="0"/>
                    </a:p>
                    <a:p>
                      <a:pPr lvl="0" algn="ctr">
                        <a:buNone/>
                      </a:pPr>
                      <a:r>
                        <a:rPr lang="zh-TW" altLang="en-US" sz="2000"/>
                        <a:t>Clk_ball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燈往</a:t>
                      </a:r>
                      <a:r>
                        <a:rPr lang="zh-TW" altLang="en-US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右</a:t>
                      </a: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邊移動</a:t>
                      </a:r>
                    </a:p>
                    <a:p>
                      <a:pPr lvl="0" algn="ctr">
                        <a:buNone/>
                      </a:pP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2000" b="0" i="0" u="none" strike="noStrike" noProof="0" err="1">
                          <a:solidFill>
                            <a:srgbClr val="000000"/>
                          </a:solidFill>
                        </a:rPr>
                        <a:t>o_led</a:t>
                      </a:r>
                      <a:r>
                        <a:rPr lang="zh-TW" sz="2000" b="0" i="0" u="none" strike="noStrike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2000" b="0" i="0" u="none" strike="noStrike" noProof="0" dirty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zh-TW" altLang="en-US" sz="2000" b="0" i="0" u="none" strike="noStrike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2000" b="0" i="0" u="none" strike="noStrike" noProof="0" dirty="0">
                          <a:solidFill>
                            <a:srgbClr val="000000"/>
                          </a:solidFill>
                        </a:rPr>
                        <a:t>out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zh-TW" sz="2000" b="0" i="0" u="none" strike="noStrike" noProof="0" err="1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i_bl</a:t>
                      </a:r>
                      <a:r>
                        <a:rPr lang="en-US" altLang="zh-TW" sz="20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,</a:t>
                      </a:r>
                      <a:r>
                        <a:rPr lang="zh-TW" altLang="en-US" sz="20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 </a:t>
                      </a:r>
                      <a:endParaRPr lang="zh-TW" altLang="en-US" sz="2000" b="0" i="0" u="none" strike="noStrike" noProof="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zh-TW" altLang="en-US" sz="2000" b="0" i="0" u="none" strike="noStrike" noProof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State 2</a:t>
                      </a:r>
                      <a:r>
                        <a:rPr lang="en-US" altLang="zh-TW" sz="20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:</a:t>
                      </a:r>
                      <a:r>
                        <a:rPr lang="zh-TW" altLang="en-US" sz="20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 </a:t>
                      </a:r>
                      <a:r>
                        <a:rPr lang="en-US" altLang="zh-TW" sz="20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in</a:t>
                      </a:r>
                      <a:r>
                        <a:rPr lang="zh-TW" altLang="en-US" sz="20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 </a:t>
                      </a:r>
                      <a:endParaRPr lang="zh-TW" altLang="en-US" sz="2000" b="0" i="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584627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DDB05D83-175F-C1C3-1E91-DC337D7A9A13}"/>
              </a:ext>
            </a:extLst>
          </p:cNvPr>
          <p:cNvSpPr txBox="1"/>
          <p:nvPr/>
        </p:nvSpPr>
        <p:spPr>
          <a:xfrm>
            <a:off x="842170" y="1896487"/>
            <a:ext cx="694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新細明體"/>
                <a:cs typeface="Calibri"/>
              </a:rPr>
              <a:t>A=</a:t>
            </a:r>
            <a:endParaRPr lang="zh-TW" altLang="en-US" sz="2800"/>
          </a:p>
        </p:txBody>
      </p:sp>
      <p:pic>
        <p:nvPicPr>
          <p:cNvPr id="3" name="圖片 2" descr="一張含有 文字, 行, 圖表, 字型 的圖片&#10;&#10;AI 產生的內容可能不正確。">
            <a:extLst>
              <a:ext uri="{FF2B5EF4-FFF2-40B4-BE49-F238E27FC236}">
                <a16:creationId xmlns:a16="http://schemas.microsoft.com/office/drawing/2014/main" id="{45AC510B-E8F8-4322-C88D-A8F46A7A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43" y="1443294"/>
            <a:ext cx="57245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5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15</Slides>
  <Notes>7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進度報告 FPGA專案練習</vt:lpstr>
      <vt:lpstr>控管記錄 - Git (2025/1/24)</vt:lpstr>
      <vt:lpstr>當週進度</vt:lpstr>
      <vt:lpstr>進度統整</vt:lpstr>
      <vt:lpstr>需求列表 – 軟體需求 (2025/1/17更新)</vt:lpstr>
      <vt:lpstr>架構圖(2025/1/24更新)</vt:lpstr>
      <vt:lpstr>breakdown (2025/1/24更新)</vt:lpstr>
      <vt:lpstr>系統分析 – AOV (2025/1/24更新)</vt:lpstr>
      <vt:lpstr>系統分析 – AOV (2025/1/24更新)</vt:lpstr>
      <vt:lpstr>系統分析 – 時序圖 (2025/1/24更新)</vt:lpstr>
      <vt:lpstr>成果展示 – 週進度項目 (2025/1/24)</vt:lpstr>
      <vt:lpstr>成果展示 – 週進度項目 (2025/1/24)</vt:lpstr>
      <vt:lpstr>問題記錄 (系統環境問題)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晉維 楊</cp:lastModifiedBy>
  <cp:revision>847</cp:revision>
  <dcterms:created xsi:type="dcterms:W3CDTF">2019-03-11T13:47:46Z</dcterms:created>
  <dcterms:modified xsi:type="dcterms:W3CDTF">2025-01-24T06:16:42Z</dcterms:modified>
</cp:coreProperties>
</file>